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7" r:id="rId2"/>
    <p:sldId id="258" r:id="rId3"/>
    <p:sldId id="259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5" r:id="rId38"/>
    <p:sldId id="296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78495"/>
  </p:normalViewPr>
  <p:slideViewPr>
    <p:cSldViewPr snapToGrid="0">
      <p:cViewPr varScale="1">
        <p:scale>
          <a:sx n="100" d="100"/>
          <a:sy n="100" d="100"/>
        </p:scale>
        <p:origin x="11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49DDB-F55A-1A44-A987-D5FA6FD18D39}" type="datetimeFigureOut">
              <a:rPr lang="en-US" smtClean="0"/>
              <a:t>9/22/24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EECF37-98BB-0C4D-BA8C-990BF6DA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255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ECF37-98BB-0C4D-BA8C-990BF6DA17E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022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ECF37-98BB-0C4D-BA8C-990BF6DA17E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94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ECF37-98BB-0C4D-BA8C-990BF6DA17E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365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ECF37-98BB-0C4D-BA8C-990BF6DA17E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664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ECF37-98BB-0C4D-BA8C-990BF6DA17E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15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ECF37-98BB-0C4D-BA8C-990BF6DA17E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83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ECF37-98BB-0C4D-BA8C-990BF6DA17E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0386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ECF37-98BB-0C4D-BA8C-990BF6DA17E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193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ECF37-98BB-0C4D-BA8C-990BF6DA17E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4505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ECF37-98BB-0C4D-BA8C-990BF6DA17E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595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ECF37-98BB-0C4D-BA8C-990BF6DA17E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270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ECF37-98BB-0C4D-BA8C-990BF6DA17E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489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ECF37-98BB-0C4D-BA8C-990BF6DA17E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5956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ECF37-98BB-0C4D-BA8C-990BF6DA17E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069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ECF37-98BB-0C4D-BA8C-990BF6DA17E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6639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ECF37-98BB-0C4D-BA8C-990BF6DA17E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998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ECF37-98BB-0C4D-BA8C-990BF6DA17E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3369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ECF37-98BB-0C4D-BA8C-990BF6DA17E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2351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ECF37-98BB-0C4D-BA8C-990BF6DA17E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684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ECF37-98BB-0C4D-BA8C-990BF6DA17E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4570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ECF37-98BB-0C4D-BA8C-990BF6DA17E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9590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ECF37-98BB-0C4D-BA8C-990BF6DA17E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903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ECF37-98BB-0C4D-BA8C-990BF6DA17E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279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ECF37-98BB-0C4D-BA8C-990BF6DA17E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432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ECF37-98BB-0C4D-BA8C-990BF6DA17E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696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ECF37-98BB-0C4D-BA8C-990BF6DA17E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68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B97D4-4AB3-5D88-AADE-D4870BA2B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B6A398-EDAB-7FCE-1117-3B464E9F7A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DBB62A-8FFB-F8B4-B9AE-85885D37A6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19EFD-AE87-4F41-EA02-2C6AD7D5AF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ECF37-98BB-0C4D-BA8C-990BF6DA17E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3584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406ED-7755-B116-E0D7-6B680B36C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818E0B-8AA4-16A4-774F-F8BD14AF03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4BC6EB-A210-5AF2-8199-DF9D83116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5B7F7-4714-895B-1BCD-9A5C248AFE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ECF37-98BB-0C4D-BA8C-990BF6DA17E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705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4C755-7253-EB7A-05AA-029987441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88E7C3-E7A7-4F3E-B300-83C54BD33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1343C8-BDF5-06B9-166D-409E4E44A8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D1B2D-61A7-66CC-9903-EE26BF8FF4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ECF37-98BB-0C4D-BA8C-990BF6DA17E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847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ECF37-98BB-0C4D-BA8C-990BF6DA17E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703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ECF37-98BB-0C4D-BA8C-990BF6DA17E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85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ECF37-98BB-0C4D-BA8C-990BF6DA17E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341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ECF37-98BB-0C4D-BA8C-990BF6DA17E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426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ECF37-98BB-0C4D-BA8C-990BF6DA17E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008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ECF37-98BB-0C4D-BA8C-990BF6DA17E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328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2A211-2C69-5905-1994-24060F850B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8FCC39-5831-72FE-EF9A-BCF509D0E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F8BC6-DAE1-7C09-7796-C7ACBEF3F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CB0-7A05-404D-A4A5-C2E986242C07}" type="datetimeFigureOut">
              <a:rPr lang="en-US" smtClean="0"/>
              <a:t>9/22/24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5C997-05C5-F4F0-002B-41311C2C5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A3608-E28D-6B9E-5FF1-76820ED21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477E2-30E3-3D40-AA79-38B1FDB2D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43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9B770-2F1D-CBA0-27B9-CEB070208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A52522-B016-EE6B-304A-9A9E089CF3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69720-781E-E764-CD6A-331B4E508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CB0-7A05-404D-A4A5-C2E986242C07}" type="datetimeFigureOut">
              <a:rPr lang="en-US" smtClean="0"/>
              <a:t>9/22/24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7668C-706B-ABEB-D64D-4C3AD7ECE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63265-3E83-2819-B7F5-8B9703C6F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477E2-30E3-3D40-AA79-38B1FDB2D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741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C3D81D-55FF-6BA8-A730-154D29E89A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08D801-781C-578D-481A-0188333FED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AFACB-ACA4-1DCB-0071-B2E9E4C07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CB0-7A05-404D-A4A5-C2E986242C07}" type="datetimeFigureOut">
              <a:rPr lang="en-US" smtClean="0"/>
              <a:t>9/22/24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36D131-ED80-8AF3-F967-3ACB6EEC8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D6B21-42F2-7EB1-E02D-FF32DC092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477E2-30E3-3D40-AA79-38B1FDB2D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14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54D16-D7D0-A8E7-1205-7608BCE5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C0488-C2F7-2FC4-4021-FF452FD2D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F8FC8-51CC-E502-7646-6209F6109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CB0-7A05-404D-A4A5-C2E986242C07}" type="datetimeFigureOut">
              <a:rPr lang="en-US" smtClean="0"/>
              <a:t>9/22/24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60DB2-37D0-544D-9A6C-725E6AE4D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8A58D-F715-A6D6-7B63-32DFCB71D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477E2-30E3-3D40-AA79-38B1FDB2D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812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852BE-84FA-A17D-289A-422F56748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3F979-CC26-EEDA-48E9-1A3800525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81BE4-6F96-94FF-BD33-C637C2A7E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CB0-7A05-404D-A4A5-C2E986242C07}" type="datetimeFigureOut">
              <a:rPr lang="en-US" smtClean="0"/>
              <a:t>9/22/24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F9CB96-E880-2B36-B693-F21E02B4C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1B106-1DA3-EF66-03F7-295B55E9B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477E2-30E3-3D40-AA79-38B1FDB2D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11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F7AFE-C102-0CCE-E9F5-4FB4D3C22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DFCAB-643C-C2AD-0221-AF17A60CBF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94B8AA-2A03-E27F-7181-FDA72B052D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0DD045-11EC-2CAC-FE74-9C329120A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CB0-7A05-404D-A4A5-C2E986242C07}" type="datetimeFigureOut">
              <a:rPr lang="en-US" smtClean="0"/>
              <a:t>9/22/24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2B610D-8F22-803D-103E-5776DC9E3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F4ABD-EF6D-2FDB-B36D-3550263BC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477E2-30E3-3D40-AA79-38B1FDB2D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485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89688-0F55-88FE-4325-188F2600E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994FD-F914-3544-CD34-B73488562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CA561D-E0CA-3817-791B-0C0D067AA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11ED0D-3472-B72D-7BFF-EA6A4E768E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6B580B-75D4-EFBB-5AA2-9AD5BBA117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82514-A3A2-2EE3-4A0F-C3EC0E200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CB0-7A05-404D-A4A5-C2E986242C07}" type="datetimeFigureOut">
              <a:rPr lang="en-US" smtClean="0"/>
              <a:t>9/22/24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F1B701-2081-8DAC-6504-3BD54111B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83C962-65FE-493D-6792-C818CE597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477E2-30E3-3D40-AA79-38B1FDB2D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122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4DFE1-49A5-0612-E10C-C1A5FEE66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67A881-EACC-8ACA-B968-176FE58F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CB0-7A05-404D-A4A5-C2E986242C07}" type="datetimeFigureOut">
              <a:rPr lang="en-US" smtClean="0"/>
              <a:t>9/22/24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892D72-9ECA-2627-DA57-D225719F2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A74ADF-8B85-64E7-A393-B035A21D1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477E2-30E3-3D40-AA79-38B1FDB2D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057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CB9ED7-003D-71F6-0D57-2AE1BAA2C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CB0-7A05-404D-A4A5-C2E986242C07}" type="datetimeFigureOut">
              <a:rPr lang="en-US" smtClean="0"/>
              <a:t>9/22/24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814CE2-3758-A2BE-CD6F-4613883D1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E82C1-58A1-4312-6F99-6F1D4A820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477E2-30E3-3D40-AA79-38B1FDB2D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09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B66BE-34C4-E399-DE1C-EE4FCBA31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9104D-BE58-5409-33DE-90FC7A1C5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08AE55-9AD8-F373-5628-68A9620EE9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809AFA-E8E0-C164-8166-898E28710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CB0-7A05-404D-A4A5-C2E986242C07}" type="datetimeFigureOut">
              <a:rPr lang="en-US" smtClean="0"/>
              <a:t>9/22/24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A3D402-E60A-6873-B297-B910E7E14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A33EE4-A46B-E1D1-4A4A-CC7205DD0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477E2-30E3-3D40-AA79-38B1FDB2D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677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C68B5-B84C-772B-A1C5-773B7BBA2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4A754A-F0A5-CAA8-C110-B121D01F70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137E4E-9908-42E8-49C9-F11F0675B9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E65A8C-DD84-D313-D81C-6725036EC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CB0-7A05-404D-A4A5-C2E986242C07}" type="datetimeFigureOut">
              <a:rPr lang="en-US" smtClean="0"/>
              <a:t>9/22/24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9B889-B585-AA04-A44B-33EF359E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F24BC3-62F6-9238-9288-F7BB490EA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477E2-30E3-3D40-AA79-38B1FDB2D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39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87A15D-63AA-01BC-5C74-464CA8D13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3B1AC1-ABF0-D0BD-D174-723F62779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332A0-9A3A-63F0-261A-D36CCB5779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09FCB0-7A05-404D-A4A5-C2E986242C07}" type="datetimeFigureOut">
              <a:rPr lang="en-US" smtClean="0"/>
              <a:t>9/22/24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3BD0F-BD26-6AC8-CD17-8C50995996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88BA3-8085-415D-C2B4-31BB33B156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1477E2-30E3-3D40-AA79-38B1FDB2D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1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FADFCCF-44DE-3902-020D-7DB9A7B89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4928" y="643466"/>
            <a:ext cx="1022214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558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33021-425F-6040-9C17-93F76F7CB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Virtual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2CEF2-6632-3B43-AB91-A0FC9BA6B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class Base {</a:t>
            </a:r>
          </a:p>
          <a:p>
            <a:pPr marL="0" indent="0">
              <a:buNone/>
            </a:pPr>
            <a:r>
              <a:rPr lang="en-US" dirty="0"/>
              <a:t>public:</a:t>
            </a:r>
          </a:p>
          <a:p>
            <a:pPr marL="0" indent="0">
              <a:buNone/>
            </a:pPr>
            <a:r>
              <a:rPr lang="en-US" dirty="0"/>
              <a:t>    virtual void display() {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cout</a:t>
            </a:r>
            <a:r>
              <a:rPr lang="en-US" dirty="0"/>
              <a:t> &lt;&lt; "Display from Base"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  }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class Derived : public Base {</a:t>
            </a:r>
          </a:p>
          <a:p>
            <a:pPr marL="0" indent="0">
              <a:buNone/>
            </a:pPr>
            <a:r>
              <a:rPr lang="en-US" dirty="0"/>
              <a:t>public:</a:t>
            </a:r>
          </a:p>
          <a:p>
            <a:pPr marL="0" indent="0">
              <a:buNone/>
            </a:pPr>
            <a:r>
              <a:rPr lang="en-US" dirty="0"/>
              <a:t>    void display() override {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cout</a:t>
            </a:r>
            <a:r>
              <a:rPr lang="en-US" dirty="0"/>
              <a:t> &lt;&lt; "Display from Derived"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  }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C833FD-268F-968A-98D5-AEC550B86232}"/>
              </a:ext>
            </a:extLst>
          </p:cNvPr>
          <p:cNvSpPr txBox="1"/>
          <p:nvPr/>
        </p:nvSpPr>
        <p:spPr>
          <a:xfrm>
            <a:off x="5989319" y="4738549"/>
            <a:ext cx="610035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int main() {</a:t>
            </a:r>
          </a:p>
          <a:p>
            <a:pPr marL="0" indent="0">
              <a:buNone/>
            </a:pPr>
            <a:r>
              <a:rPr lang="en-US" dirty="0"/>
              <a:t>    Base* </a:t>
            </a:r>
            <a:r>
              <a:rPr lang="en-US" dirty="0" err="1"/>
              <a:t>basePtr</a:t>
            </a:r>
            <a:r>
              <a:rPr lang="en-US" dirty="0"/>
              <a:t> = new Derived();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basePtr</a:t>
            </a:r>
            <a:r>
              <a:rPr lang="en-US" dirty="0"/>
              <a:t>-&gt;display(); // Calls </a:t>
            </a:r>
            <a:r>
              <a:rPr lang="en-US" dirty="0" err="1"/>
              <a:t>Derived's</a:t>
            </a:r>
            <a:r>
              <a:rPr lang="en-US" dirty="0"/>
              <a:t> display() due to virtual function</a:t>
            </a:r>
          </a:p>
          <a:p>
            <a:pPr marL="0" indent="0">
              <a:buNone/>
            </a:pPr>
            <a:r>
              <a:rPr lang="en-US" dirty="0"/>
              <a:t>    delete </a:t>
            </a:r>
            <a:r>
              <a:rPr lang="en-US" dirty="0" err="1"/>
              <a:t>basePtr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2F3B3E-B6B1-50F2-0463-F680564A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794" y="1690688"/>
            <a:ext cx="4865914" cy="235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225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57912-7B69-DED5-C442-4A81A82DA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Why Virtual Functions are Useful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E3A2F-C98E-C830-FF8C-D92C74CFC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/>
          </a:p>
          <a:p>
            <a:r>
              <a:rPr lang="en-US" b="1" dirty="0"/>
              <a:t>Dynamic Behavior</a:t>
            </a:r>
          </a:p>
          <a:p>
            <a:endParaRPr lang="en-US" b="1" dirty="0"/>
          </a:p>
          <a:p>
            <a:r>
              <a:rPr lang="en-US" b="1" dirty="0"/>
              <a:t>Base Class Design Strategy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36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7BCA4C-0789-3A59-C6B9-E74FE9F92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662215"/>
            <a:ext cx="7772400" cy="55335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A09A22-297D-B79B-D858-B4343429B213}"/>
              </a:ext>
            </a:extLst>
          </p:cNvPr>
          <p:cNvSpPr txBox="1"/>
          <p:nvPr/>
        </p:nvSpPr>
        <p:spPr>
          <a:xfrm>
            <a:off x="3225800" y="5641785"/>
            <a:ext cx="8115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Person* person = new Student();  // Student is a class derived from Person</a:t>
            </a:r>
          </a:p>
          <a:p>
            <a:r>
              <a:rPr lang="en-US" dirty="0"/>
              <a:t>delete person;  // If ~Person() is not virtual, Student's destructor won't be called!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A1F3C7-E4A3-E7C5-74F1-360A70DFDF42}"/>
              </a:ext>
            </a:extLst>
          </p:cNvPr>
          <p:cNvSpPr txBox="1"/>
          <p:nvPr/>
        </p:nvSpPr>
        <p:spPr>
          <a:xfrm>
            <a:off x="5092700" y="1997838"/>
            <a:ext cx="70993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 Student : public Person {</a:t>
            </a:r>
          </a:p>
          <a:p>
            <a:r>
              <a:rPr lang="en-US" dirty="0"/>
              <a:t>    public:</a:t>
            </a:r>
          </a:p>
          <a:p>
            <a:r>
              <a:rPr lang="en-US" dirty="0"/>
              <a:t>        Student(); </a:t>
            </a:r>
          </a:p>
          <a:p>
            <a:r>
              <a:rPr lang="en-US" dirty="0"/>
              <a:t>        ~Student();   // Destructor of Student class</a:t>
            </a:r>
          </a:p>
          <a:p>
            <a:r>
              <a:rPr lang="en-US" dirty="0"/>
              <a:t>        void display();  // Overriding display function from Person class</a:t>
            </a:r>
          </a:p>
          <a:p>
            <a:r>
              <a:rPr lang="en-US" dirty="0"/>
              <a:t>    private:</a:t>
            </a:r>
          </a:p>
          <a:p>
            <a:r>
              <a:rPr lang="en-US" dirty="0"/>
              <a:t>        int </a:t>
            </a:r>
            <a:r>
              <a:rPr lang="en-US" dirty="0" err="1"/>
              <a:t>studentID</a:t>
            </a:r>
            <a:r>
              <a:rPr lang="en-US" dirty="0"/>
              <a:t>;   // Additional data member specific to Student</a:t>
            </a:r>
          </a:p>
          <a:p>
            <a:r>
              <a:rPr lang="en-US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04183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159B8A-B7D4-E7B4-77D3-F64834B5D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12" y="365125"/>
            <a:ext cx="7772400" cy="55335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EFBAF0-55D1-8CA9-6944-44171CB5A52B}"/>
              </a:ext>
            </a:extLst>
          </p:cNvPr>
          <p:cNvSpPr txBox="1"/>
          <p:nvPr/>
        </p:nvSpPr>
        <p:spPr>
          <a:xfrm>
            <a:off x="6091646" y="3131908"/>
            <a:ext cx="61003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void Student::display() {</a:t>
            </a:r>
          </a:p>
          <a:p>
            <a:r>
              <a:rPr lang="en-US" b="1" dirty="0"/>
              <a:t>    </a:t>
            </a:r>
            <a:r>
              <a:rPr lang="en-US" b="1" dirty="0" err="1"/>
              <a:t>cout</a:t>
            </a:r>
            <a:r>
              <a:rPr lang="en-US" b="1" dirty="0"/>
              <a:t> &lt;&lt; name &lt;&lt; " " &lt;&lt; age;  // Direct access to name and age</a:t>
            </a:r>
          </a:p>
          <a:p>
            <a:r>
              <a:rPr lang="en-US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78936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C9749F-9D76-BF7E-7F5C-0D6398E79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649516"/>
            <a:ext cx="7772400" cy="553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298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BF838-B9F4-9D66-3D0A-FB65D37C8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Case 1: When an Inherited Member’s Name is Reused in the Derived Class: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D3460-D68E-C6D7-614D-E8A614886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8200" y="1690688"/>
            <a:ext cx="10515600" cy="466725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class Person {</a:t>
            </a:r>
          </a:p>
          <a:p>
            <a:pPr marL="0" indent="0">
              <a:buNone/>
            </a:pPr>
            <a:r>
              <a:rPr lang="en-US" dirty="0"/>
              <a:t>protected:</a:t>
            </a:r>
          </a:p>
          <a:p>
            <a:pPr marL="0" indent="0">
              <a:buNone/>
            </a:pPr>
            <a:r>
              <a:rPr lang="en-US" dirty="0"/>
              <a:t>    char* name;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class Student : public Person {</a:t>
            </a:r>
          </a:p>
          <a:p>
            <a:pPr marL="0" indent="0">
              <a:buNone/>
            </a:pPr>
            <a:r>
              <a:rPr lang="en-US" dirty="0"/>
              <a:t>protected:</a:t>
            </a:r>
          </a:p>
          <a:p>
            <a:pPr marL="0" indent="0">
              <a:buNone/>
            </a:pPr>
            <a:r>
              <a:rPr lang="en-US" dirty="0"/>
              <a:t>    char* name;  // This hides Person::name</a:t>
            </a:r>
          </a:p>
          <a:p>
            <a:pPr marL="0" indent="0">
              <a:buNone/>
            </a:pPr>
            <a:r>
              <a:rPr lang="en-US" dirty="0"/>
              <a:t>public:</a:t>
            </a:r>
          </a:p>
          <a:p>
            <a:pPr marL="0" indent="0">
              <a:buNone/>
            </a:pPr>
            <a:r>
              <a:rPr lang="en-US" dirty="0"/>
              <a:t>    void </a:t>
            </a:r>
            <a:r>
              <a:rPr lang="en-US" dirty="0" err="1"/>
              <a:t>showName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cout</a:t>
            </a:r>
            <a:r>
              <a:rPr lang="en-US" dirty="0"/>
              <a:t> &lt;&lt; Person::name;  // Use scope resolution to access Person::name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cout</a:t>
            </a:r>
            <a:r>
              <a:rPr lang="en-US" dirty="0"/>
              <a:t> &lt;&lt; name;          // Access the Student::name</a:t>
            </a:r>
          </a:p>
          <a:p>
            <a:pPr marL="0" indent="0">
              <a:buNone/>
            </a:pPr>
            <a:r>
              <a:rPr lang="en-US" dirty="0"/>
              <a:t>    }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32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A84E0-4142-E783-3358-FD76D4806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Case 2: When Two or More Base Classes Define an Inherited Member with the Same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E3877-ABC5-D823-0EB6-45D28000B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0" y="342900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class </a:t>
            </a:r>
            <a:r>
              <a:rPr lang="en-US" sz="1800" b="1" dirty="0"/>
              <a:t>Principal</a:t>
            </a:r>
            <a:r>
              <a:rPr lang="en-US" sz="1800" dirty="0"/>
              <a:t> : public </a:t>
            </a:r>
            <a:r>
              <a:rPr lang="en-US" sz="1800" b="1" dirty="0"/>
              <a:t>Teacher</a:t>
            </a:r>
            <a:r>
              <a:rPr lang="en-US" sz="1800" dirty="0"/>
              <a:t>, public </a:t>
            </a:r>
            <a:r>
              <a:rPr lang="en-US" sz="1800" b="1" dirty="0"/>
              <a:t>Admin</a:t>
            </a:r>
            <a:r>
              <a:rPr lang="en-US" sz="1800" dirty="0"/>
              <a:t> {</a:t>
            </a:r>
          </a:p>
          <a:p>
            <a:pPr marL="0" indent="0">
              <a:buNone/>
            </a:pPr>
            <a:r>
              <a:rPr lang="en-US" sz="1800" dirty="0"/>
              <a:t>public:</a:t>
            </a:r>
          </a:p>
          <a:p>
            <a:pPr marL="0" indent="0">
              <a:buNone/>
            </a:pPr>
            <a:r>
              <a:rPr lang="en-US" sz="1800" dirty="0"/>
              <a:t>    void </a:t>
            </a:r>
            <a:r>
              <a:rPr lang="en-US" sz="1800" dirty="0" err="1"/>
              <a:t>showID</a:t>
            </a:r>
            <a:r>
              <a:rPr lang="en-US" sz="1800" dirty="0"/>
              <a:t>() {</a:t>
            </a:r>
          </a:p>
          <a:p>
            <a:pPr marL="0" indent="0">
              <a:buNone/>
            </a:pPr>
            <a:r>
              <a:rPr lang="en-US" sz="1800" dirty="0"/>
              <a:t>        </a:t>
            </a:r>
            <a:r>
              <a:rPr lang="en-US" sz="1800" dirty="0" err="1"/>
              <a:t>cout</a:t>
            </a:r>
            <a:r>
              <a:rPr lang="en-US" sz="1800" dirty="0"/>
              <a:t> &lt;&lt; Teacher::id;  // Access Teacher's id</a:t>
            </a:r>
          </a:p>
          <a:p>
            <a:pPr marL="0" indent="0">
              <a:buNone/>
            </a:pPr>
            <a:r>
              <a:rPr lang="en-US" sz="1800" dirty="0"/>
              <a:t>        </a:t>
            </a:r>
            <a:r>
              <a:rPr lang="en-US" sz="1800" dirty="0" err="1"/>
              <a:t>cout</a:t>
            </a:r>
            <a:r>
              <a:rPr lang="en-US" sz="1800" dirty="0"/>
              <a:t> &lt;&lt; Admin::id;    // Access Admin's id</a:t>
            </a:r>
          </a:p>
          <a:p>
            <a:pPr marL="0" indent="0">
              <a:buNone/>
            </a:pPr>
            <a:r>
              <a:rPr lang="en-US" sz="1800" dirty="0"/>
              <a:t>    }</a:t>
            </a:r>
          </a:p>
          <a:p>
            <a:pPr marL="0" indent="0">
              <a:buNone/>
            </a:pPr>
            <a:r>
              <a:rPr lang="en-US" sz="1800" dirty="0"/>
              <a:t>};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6D186B-4FE6-CBC5-46D9-8E9ADE02CE77}"/>
              </a:ext>
            </a:extLst>
          </p:cNvPr>
          <p:cNvSpPr txBox="1"/>
          <p:nvPr/>
        </p:nvSpPr>
        <p:spPr>
          <a:xfrm>
            <a:off x="2755900" y="193983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class </a:t>
            </a:r>
            <a:r>
              <a:rPr lang="en-US" b="1" dirty="0"/>
              <a:t>Teacher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/>
              <a:t>protected:</a:t>
            </a:r>
          </a:p>
          <a:p>
            <a:pPr marL="0" indent="0">
              <a:buNone/>
            </a:pPr>
            <a:r>
              <a:rPr lang="en-US" dirty="0"/>
              <a:t>    int </a:t>
            </a:r>
            <a:r>
              <a:rPr lang="en-US" dirty="0">
                <a:solidFill>
                  <a:srgbClr val="FF0000"/>
                </a:solidFill>
              </a:rPr>
              <a:t>id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EECDCF-BCD0-69ED-A224-541AFD1AE311}"/>
              </a:ext>
            </a:extLst>
          </p:cNvPr>
          <p:cNvSpPr txBox="1"/>
          <p:nvPr/>
        </p:nvSpPr>
        <p:spPr>
          <a:xfrm>
            <a:off x="7054850" y="193983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class </a:t>
            </a:r>
            <a:r>
              <a:rPr lang="en-US" b="1" dirty="0"/>
              <a:t>Admin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/>
              <a:t>protected:</a:t>
            </a:r>
          </a:p>
          <a:p>
            <a:pPr marL="0" indent="0">
              <a:buNone/>
            </a:pPr>
            <a:r>
              <a:rPr lang="en-US" dirty="0"/>
              <a:t>    int </a:t>
            </a:r>
            <a:r>
              <a:rPr lang="en-US" dirty="0">
                <a:solidFill>
                  <a:srgbClr val="FF0000"/>
                </a:solidFill>
              </a:rPr>
              <a:t>id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777670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number of equations&#10;&#10;Description automatically generated with medium confidence">
            <a:extLst>
              <a:ext uri="{FF2B5EF4-FFF2-40B4-BE49-F238E27FC236}">
                <a16:creationId xmlns:a16="http://schemas.microsoft.com/office/drawing/2014/main" id="{2ED597E5-69AA-C6E9-B200-7BDAC132A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86479" y="643466"/>
            <a:ext cx="781904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139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8D4F6B-ADB3-EE4F-8D67-4D330D70B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662216"/>
            <a:ext cx="7772400" cy="553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63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A3ADE0-7E3B-84A4-D86E-A88195214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156635"/>
            <a:ext cx="7772400" cy="254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5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structure&#10;&#10;Description automatically generated">
            <a:extLst>
              <a:ext uri="{FF2B5EF4-FFF2-40B4-BE49-F238E27FC236}">
                <a16:creationId xmlns:a16="http://schemas.microsoft.com/office/drawing/2014/main" id="{D4E14306-BD43-582B-9E7E-7CE2E2AD3F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938" y="643466"/>
            <a:ext cx="990412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91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white text on a white background&#10;&#10;Description automatically generated">
            <a:extLst>
              <a:ext uri="{FF2B5EF4-FFF2-40B4-BE49-F238E27FC236}">
                <a16:creationId xmlns:a16="http://schemas.microsoft.com/office/drawing/2014/main" id="{2BA0DB03-C092-5777-08AB-2E982E443C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72" b="350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073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2BD17-1F8F-6C5A-BA1D-84D58BAD0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Instance Determination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D8A711-9A4C-E585-BFAF-26416246C0B9}"/>
              </a:ext>
            </a:extLst>
          </p:cNvPr>
          <p:cNvSpPr txBox="1"/>
          <p:nvPr/>
        </p:nvSpPr>
        <p:spPr>
          <a:xfrm>
            <a:off x="1968500" y="1846640"/>
            <a:ext cx="85217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 </a:t>
            </a:r>
            <a:r>
              <a:rPr lang="en-US" b="1" dirty="0" err="1"/>
              <a:t>TVRemote</a:t>
            </a:r>
            <a:r>
              <a:rPr lang="en-US" dirty="0"/>
              <a:t> {</a:t>
            </a:r>
          </a:p>
          <a:p>
            <a:r>
              <a:rPr lang="en-US" dirty="0"/>
              <a:t>public:</a:t>
            </a:r>
          </a:p>
          <a:p>
            <a:r>
              <a:rPr lang="en-US" dirty="0"/>
              <a:t>    virtual void </a:t>
            </a:r>
            <a:r>
              <a:rPr lang="en-US" dirty="0" err="1"/>
              <a:t>pressPower</a:t>
            </a:r>
            <a:r>
              <a:rPr lang="en-US" dirty="0"/>
              <a:t>() { </a:t>
            </a:r>
            <a:r>
              <a:rPr lang="en-US" dirty="0" err="1"/>
              <a:t>cout</a:t>
            </a:r>
            <a:r>
              <a:rPr lang="en-US" dirty="0"/>
              <a:t> &lt;&lt; "Turning on the regular TV" &lt;&lt; </a:t>
            </a:r>
            <a:r>
              <a:rPr lang="en-US" dirty="0" err="1"/>
              <a:t>endl</a:t>
            </a:r>
            <a:r>
              <a:rPr lang="en-US" dirty="0"/>
              <a:t>; }</a:t>
            </a:r>
          </a:p>
          <a:p>
            <a:r>
              <a:rPr lang="en-US" dirty="0"/>
              <a:t>};</a:t>
            </a:r>
          </a:p>
          <a:p>
            <a:endParaRPr lang="en-US" dirty="0"/>
          </a:p>
          <a:p>
            <a:r>
              <a:rPr lang="en-US" dirty="0"/>
              <a:t>class </a:t>
            </a:r>
            <a:r>
              <a:rPr lang="en-US" b="1" dirty="0" err="1"/>
              <a:t>SmartTVRemote</a:t>
            </a:r>
            <a:r>
              <a:rPr lang="en-US" dirty="0"/>
              <a:t> : public </a:t>
            </a:r>
            <a:r>
              <a:rPr lang="en-US" dirty="0" err="1"/>
              <a:t>TVRemote</a:t>
            </a:r>
            <a:r>
              <a:rPr lang="en-US" dirty="0"/>
              <a:t> {</a:t>
            </a:r>
          </a:p>
          <a:p>
            <a:r>
              <a:rPr lang="en-US" dirty="0"/>
              <a:t>public:</a:t>
            </a:r>
          </a:p>
          <a:p>
            <a:r>
              <a:rPr lang="en-US" dirty="0"/>
              <a:t>    void </a:t>
            </a:r>
            <a:r>
              <a:rPr lang="en-US" dirty="0" err="1"/>
              <a:t>pressPower</a:t>
            </a:r>
            <a:r>
              <a:rPr lang="en-US" dirty="0"/>
              <a:t>() override { </a:t>
            </a:r>
            <a:r>
              <a:rPr lang="en-US" dirty="0" err="1"/>
              <a:t>cout</a:t>
            </a:r>
            <a:r>
              <a:rPr lang="en-US" dirty="0"/>
              <a:t> &lt;&lt; "Turning on the Smart TV and showing apps" &lt;&lt; </a:t>
            </a:r>
            <a:r>
              <a:rPr lang="en-US" dirty="0" err="1"/>
              <a:t>endl</a:t>
            </a:r>
            <a:r>
              <a:rPr lang="en-US" dirty="0"/>
              <a:t>; }</a:t>
            </a:r>
          </a:p>
          <a:p>
            <a:r>
              <a:rPr lang="en-US" dirty="0"/>
              <a:t>};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FAAA4E-7578-117A-4DC3-E3A07DA9AE57}"/>
              </a:ext>
            </a:extLst>
          </p:cNvPr>
          <p:cNvSpPr txBox="1"/>
          <p:nvPr/>
        </p:nvSpPr>
        <p:spPr>
          <a:xfrm>
            <a:off x="304800" y="5167313"/>
            <a:ext cx="123825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TVRemote</a:t>
            </a:r>
            <a:r>
              <a:rPr lang="en-US" dirty="0">
                <a:solidFill>
                  <a:srgbClr val="FF0000"/>
                </a:solidFill>
              </a:rPr>
              <a:t>* </a:t>
            </a:r>
            <a:r>
              <a:rPr lang="en-US" dirty="0" err="1">
                <a:solidFill>
                  <a:srgbClr val="FF0000"/>
                </a:solidFill>
              </a:rPr>
              <a:t>remotePtr</a:t>
            </a:r>
            <a:r>
              <a:rPr lang="en-US" dirty="0">
                <a:solidFill>
                  <a:srgbClr val="FF0000"/>
                </a:solidFill>
              </a:rPr>
              <a:t> = new </a:t>
            </a:r>
            <a:r>
              <a:rPr lang="en-US" dirty="0" err="1">
                <a:solidFill>
                  <a:srgbClr val="FF0000"/>
                </a:solidFill>
              </a:rPr>
              <a:t>SmartTVRemote</a:t>
            </a:r>
            <a:r>
              <a:rPr lang="en-US" dirty="0">
                <a:solidFill>
                  <a:srgbClr val="FF0000"/>
                </a:solidFill>
              </a:rPr>
              <a:t>();</a:t>
            </a:r>
          </a:p>
          <a:p>
            <a:endParaRPr lang="en-US" dirty="0"/>
          </a:p>
          <a:p>
            <a:r>
              <a:rPr lang="en-US" dirty="0" err="1">
                <a:solidFill>
                  <a:srgbClr val="FF0000"/>
                </a:solidFill>
              </a:rPr>
              <a:t>remotePtr</a:t>
            </a:r>
            <a:r>
              <a:rPr lang="en-US" dirty="0">
                <a:solidFill>
                  <a:srgbClr val="FF0000"/>
                </a:solidFill>
              </a:rPr>
              <a:t>-&gt;</a:t>
            </a:r>
            <a:r>
              <a:rPr lang="en-US" dirty="0" err="1">
                <a:solidFill>
                  <a:srgbClr val="FF0000"/>
                </a:solidFill>
              </a:rPr>
              <a:t>pressPower</a:t>
            </a:r>
            <a:r>
              <a:rPr lang="en-US" dirty="0">
                <a:solidFill>
                  <a:srgbClr val="FF0000"/>
                </a:solidFill>
              </a:rPr>
              <a:t>();</a:t>
            </a:r>
            <a:r>
              <a:rPr lang="en-US" dirty="0"/>
              <a:t>  // Calls </a:t>
            </a:r>
            <a:r>
              <a:rPr lang="en-US" dirty="0" err="1"/>
              <a:t>SmartTVRemote</a:t>
            </a:r>
            <a:r>
              <a:rPr lang="en-US" dirty="0"/>
              <a:t>::</a:t>
            </a:r>
            <a:r>
              <a:rPr lang="en-US" dirty="0" err="1"/>
              <a:t>pressPower</a:t>
            </a:r>
            <a:r>
              <a:rPr lang="en-US" dirty="0"/>
              <a:t>() because </a:t>
            </a:r>
            <a:r>
              <a:rPr lang="en-US" dirty="0" err="1"/>
              <a:t>remotePtr</a:t>
            </a:r>
            <a:r>
              <a:rPr lang="en-US" dirty="0"/>
              <a:t> points to a </a:t>
            </a:r>
            <a:r>
              <a:rPr lang="en-US" dirty="0" err="1"/>
              <a:t>SmartTVRemote</a:t>
            </a:r>
            <a:r>
              <a:rPr lang="en-US" dirty="0"/>
              <a:t> object</a:t>
            </a:r>
          </a:p>
        </p:txBody>
      </p:sp>
    </p:spTree>
    <p:extLst>
      <p:ext uri="{BB962C8B-B14F-4D97-AF65-F5344CB8AC3E}">
        <p14:creationId xmlns:p14="http://schemas.microsoft.com/office/powerpoint/2010/main" val="2642033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lose up of a paper&#10;&#10;Description automatically generated">
            <a:extLst>
              <a:ext uri="{FF2B5EF4-FFF2-40B4-BE49-F238E27FC236}">
                <a16:creationId xmlns:a16="http://schemas.microsoft.com/office/drawing/2014/main" id="{25424603-F5C0-3936-4743-C85D77030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7342" y="643466"/>
            <a:ext cx="863731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52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335EC-8791-EA96-0F39-F41A8C33E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Providing a Definition for Virtual Functions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BE6516-29EB-CF2A-A5D8-0FE15C933F2D}"/>
              </a:ext>
            </a:extLst>
          </p:cNvPr>
          <p:cNvSpPr txBox="1"/>
          <p:nvPr/>
        </p:nvSpPr>
        <p:spPr>
          <a:xfrm>
            <a:off x="2019300" y="2274838"/>
            <a:ext cx="88519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 Base {</a:t>
            </a:r>
          </a:p>
          <a:p>
            <a:r>
              <a:rPr lang="en-US" dirty="0"/>
              <a:t>public:</a:t>
            </a:r>
          </a:p>
          <a:p>
            <a:r>
              <a:rPr lang="en-US" dirty="0"/>
              <a:t>    virtual void show() { </a:t>
            </a:r>
            <a:r>
              <a:rPr lang="en-US" dirty="0" err="1"/>
              <a:t>cout</a:t>
            </a:r>
            <a:r>
              <a:rPr lang="en-US" dirty="0"/>
              <a:t> &lt;&lt; "Base class show" &lt;&lt; </a:t>
            </a:r>
            <a:r>
              <a:rPr lang="en-US" dirty="0" err="1"/>
              <a:t>endl</a:t>
            </a:r>
            <a:r>
              <a:rPr lang="en-US" dirty="0"/>
              <a:t>; } // Default implementation</a:t>
            </a:r>
          </a:p>
          <a:p>
            <a:r>
              <a:rPr lang="en-US" dirty="0"/>
              <a:t>};</a:t>
            </a:r>
          </a:p>
          <a:p>
            <a:endParaRPr lang="en-US" dirty="0"/>
          </a:p>
          <a:p>
            <a:r>
              <a:rPr lang="en-US" dirty="0"/>
              <a:t>class Derived : public Base {</a:t>
            </a:r>
          </a:p>
          <a:p>
            <a:r>
              <a:rPr lang="en-US" dirty="0"/>
              <a:t>    // No overriding of 'show', so Base::show() will be used.</a:t>
            </a:r>
          </a:p>
          <a:p>
            <a:r>
              <a:rPr lang="en-US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483864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CDEF2-1BBC-BEF5-010B-F265ADCAA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Pure Virtual Functions and Abstract Classes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6D1FFF-391C-8372-1C42-DB139E1142F9}"/>
              </a:ext>
            </a:extLst>
          </p:cNvPr>
          <p:cNvSpPr txBox="1"/>
          <p:nvPr/>
        </p:nvSpPr>
        <p:spPr>
          <a:xfrm>
            <a:off x="2959100" y="2032338"/>
            <a:ext cx="94615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 Base {</a:t>
            </a:r>
          </a:p>
          <a:p>
            <a:r>
              <a:rPr lang="en-US" dirty="0"/>
              <a:t>public:</a:t>
            </a:r>
          </a:p>
          <a:p>
            <a:r>
              <a:rPr lang="en-US" dirty="0"/>
              <a:t>    virtual void show() = 0;  // Pure virtual function</a:t>
            </a:r>
          </a:p>
          <a:p>
            <a:r>
              <a:rPr lang="en-US" dirty="0"/>
              <a:t>};</a:t>
            </a:r>
          </a:p>
          <a:p>
            <a:endParaRPr lang="en-US" dirty="0"/>
          </a:p>
          <a:p>
            <a:r>
              <a:rPr lang="en-US" dirty="0"/>
              <a:t>Base obj;  // This will cause an error because Base is an abstract class.</a:t>
            </a:r>
          </a:p>
        </p:txBody>
      </p:sp>
    </p:spTree>
    <p:extLst>
      <p:ext uri="{BB962C8B-B14F-4D97-AF65-F5344CB8AC3E}">
        <p14:creationId xmlns:p14="http://schemas.microsoft.com/office/powerpoint/2010/main" val="742495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6C3EB1-517F-CEA7-3419-DEB90877D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91" y="744274"/>
            <a:ext cx="7772400" cy="53694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10DC30-5686-A9A0-4CCD-AEAE8427F12E}"/>
              </a:ext>
            </a:extLst>
          </p:cNvPr>
          <p:cNvSpPr txBox="1"/>
          <p:nvPr/>
        </p:nvSpPr>
        <p:spPr>
          <a:xfrm>
            <a:off x="8125691" y="1333143"/>
            <a:ext cx="609600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Animal* </a:t>
            </a:r>
            <a:r>
              <a:rPr lang="en-US" sz="1600" dirty="0" err="1"/>
              <a:t>animalPtr</a:t>
            </a:r>
            <a:r>
              <a:rPr lang="en-US" sz="1600" dirty="0"/>
              <a:t>;</a:t>
            </a:r>
          </a:p>
          <a:p>
            <a:endParaRPr lang="en-US" sz="1600" dirty="0"/>
          </a:p>
          <a:p>
            <a:r>
              <a:rPr lang="en-US" sz="1600" dirty="0"/>
              <a:t>Fish fish;</a:t>
            </a:r>
          </a:p>
          <a:p>
            <a:r>
              <a:rPr lang="en-US" sz="1600" dirty="0"/>
              <a:t>Cat cat;</a:t>
            </a:r>
          </a:p>
          <a:p>
            <a:r>
              <a:rPr lang="en-US" sz="1600" dirty="0"/>
              <a:t>Bird bird;</a:t>
            </a:r>
          </a:p>
          <a:p>
            <a:endParaRPr lang="en-US" sz="1600" dirty="0"/>
          </a:p>
          <a:p>
            <a:r>
              <a:rPr lang="en-US" sz="1600" dirty="0" err="1"/>
              <a:t>animalPtr</a:t>
            </a:r>
            <a:r>
              <a:rPr lang="en-US" sz="1600" dirty="0"/>
              <a:t> = &amp;fish;</a:t>
            </a:r>
          </a:p>
          <a:p>
            <a:r>
              <a:rPr lang="en-US" sz="1600" dirty="0" err="1"/>
              <a:t>animalPtr</a:t>
            </a:r>
            <a:r>
              <a:rPr lang="en-US" sz="1600" dirty="0"/>
              <a:t>-&gt;display();  // Output: Fish</a:t>
            </a:r>
          </a:p>
          <a:p>
            <a:r>
              <a:rPr lang="en-US" sz="1600" dirty="0" err="1"/>
              <a:t>animalPtr</a:t>
            </a:r>
            <a:r>
              <a:rPr lang="en-US" sz="1600" dirty="0"/>
              <a:t>-&gt;move();     // Output: Swimming</a:t>
            </a:r>
          </a:p>
          <a:p>
            <a:endParaRPr lang="en-US" sz="1600" dirty="0"/>
          </a:p>
          <a:p>
            <a:r>
              <a:rPr lang="en-US" sz="1600" dirty="0" err="1"/>
              <a:t>animalPtr</a:t>
            </a:r>
            <a:r>
              <a:rPr lang="en-US" sz="1600" dirty="0"/>
              <a:t> = &amp;cat;</a:t>
            </a:r>
          </a:p>
          <a:p>
            <a:r>
              <a:rPr lang="en-US" sz="1600" dirty="0" err="1"/>
              <a:t>animalPtr</a:t>
            </a:r>
            <a:r>
              <a:rPr lang="en-US" sz="1600" dirty="0"/>
              <a:t>-&gt;display();  // Output: Cat</a:t>
            </a:r>
          </a:p>
          <a:p>
            <a:r>
              <a:rPr lang="en-US" sz="1600" dirty="0" err="1"/>
              <a:t>animalPtr</a:t>
            </a:r>
            <a:r>
              <a:rPr lang="en-US" sz="1600" dirty="0"/>
              <a:t>-&gt;move();     // Output: Walking</a:t>
            </a:r>
          </a:p>
          <a:p>
            <a:endParaRPr lang="en-US" sz="1600" dirty="0"/>
          </a:p>
          <a:p>
            <a:r>
              <a:rPr lang="en-US" sz="1600" dirty="0" err="1"/>
              <a:t>animalPtr</a:t>
            </a:r>
            <a:r>
              <a:rPr lang="en-US" sz="1600" dirty="0"/>
              <a:t> = &amp;bird;</a:t>
            </a:r>
          </a:p>
          <a:p>
            <a:r>
              <a:rPr lang="en-US" sz="1600" dirty="0" err="1"/>
              <a:t>animalPtr</a:t>
            </a:r>
            <a:r>
              <a:rPr lang="en-US" sz="1600" dirty="0"/>
              <a:t>-&gt;display();  // Output: Bird</a:t>
            </a:r>
          </a:p>
          <a:p>
            <a:r>
              <a:rPr lang="en-US" sz="1600" dirty="0" err="1"/>
              <a:t>animalPtr</a:t>
            </a:r>
            <a:r>
              <a:rPr lang="en-US" sz="1600" dirty="0"/>
              <a:t>-&gt;move();     // Output: Flying</a:t>
            </a:r>
          </a:p>
        </p:txBody>
      </p:sp>
    </p:spTree>
    <p:extLst>
      <p:ext uri="{BB962C8B-B14F-4D97-AF65-F5344CB8AC3E}">
        <p14:creationId xmlns:p14="http://schemas.microsoft.com/office/powerpoint/2010/main" val="1835795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lose-up of a text&#10;&#10;Description automatically generated">
            <a:extLst>
              <a:ext uri="{FF2B5EF4-FFF2-40B4-BE49-F238E27FC236}">
                <a16:creationId xmlns:a16="http://schemas.microsoft.com/office/drawing/2014/main" id="{82170A76-69A4-1A11-50B0-46483C402B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58994" y="643466"/>
            <a:ext cx="8074011" cy="5571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03820C-C79E-894D-5085-F852A553015A}"/>
              </a:ext>
            </a:extLst>
          </p:cNvPr>
          <p:cNvSpPr txBox="1"/>
          <p:nvPr/>
        </p:nvSpPr>
        <p:spPr>
          <a:xfrm>
            <a:off x="1371600" y="63697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virtual void show(int a);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9BD259-EED9-3771-BD39-13A5E2B623C4}"/>
              </a:ext>
            </a:extLst>
          </p:cNvPr>
          <p:cNvSpPr txBox="1"/>
          <p:nvPr/>
        </p:nvSpPr>
        <p:spPr>
          <a:xfrm>
            <a:off x="5181600" y="6369734"/>
            <a:ext cx="7200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void show();  // This will not be treated as a virtual function override</a:t>
            </a:r>
          </a:p>
        </p:txBody>
      </p:sp>
    </p:spTree>
    <p:extLst>
      <p:ext uri="{BB962C8B-B14F-4D97-AF65-F5344CB8AC3E}">
        <p14:creationId xmlns:p14="http://schemas.microsoft.com/office/powerpoint/2010/main" val="326244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09C7C53-432B-E4B3-CFC4-A9F8F1833E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0828" y="643466"/>
            <a:ext cx="793034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34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61A02A-F8A7-E237-F1EF-D28116958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46434"/>
            <a:ext cx="7772400" cy="556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490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3D2656-E746-B613-1334-5B7032FDF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93" y="279401"/>
            <a:ext cx="8666007" cy="620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620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079308D6-7746-87EA-AD78-4358A5C8A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938" y="643466"/>
            <a:ext cx="990412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38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B3A5E4-33FD-071C-EE72-0201491F4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646434"/>
            <a:ext cx="7772400" cy="556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8485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4AAE2-6176-CC38-A4AE-8EAD7801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126CE-E6D9-ECB6-F100-6D3B6DD41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9E963E-F4B0-327F-CFFF-AFE178A7B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46434"/>
            <a:ext cx="7772400" cy="556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6862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1AB7B-8B7A-9425-1534-0BE211525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-705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Public Base Class Inheritance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2283B2-8670-D2C1-B0BB-FE846707CE75}"/>
              </a:ext>
            </a:extLst>
          </p:cNvPr>
          <p:cNvSpPr txBox="1"/>
          <p:nvPr/>
        </p:nvSpPr>
        <p:spPr>
          <a:xfrm>
            <a:off x="3848100" y="1443841"/>
            <a:ext cx="609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 Base {</a:t>
            </a:r>
          </a:p>
          <a:p>
            <a:r>
              <a:rPr lang="en-US" dirty="0"/>
              <a:t>public:</a:t>
            </a:r>
          </a:p>
          <a:p>
            <a:r>
              <a:rPr lang="en-US" dirty="0"/>
              <a:t>    int </a:t>
            </a:r>
            <a:r>
              <a:rPr lang="en-US" dirty="0" err="1"/>
              <a:t>publicVar</a:t>
            </a:r>
            <a:r>
              <a:rPr lang="en-US" dirty="0"/>
              <a:t>;</a:t>
            </a:r>
          </a:p>
          <a:p>
            <a:r>
              <a:rPr lang="en-US" dirty="0"/>
              <a:t>protected:</a:t>
            </a:r>
          </a:p>
          <a:p>
            <a:r>
              <a:rPr lang="en-US" dirty="0"/>
              <a:t>    int </a:t>
            </a:r>
            <a:r>
              <a:rPr lang="en-US" dirty="0" err="1"/>
              <a:t>protectedVar</a:t>
            </a:r>
            <a:r>
              <a:rPr lang="en-US" dirty="0"/>
              <a:t>;</a:t>
            </a:r>
          </a:p>
          <a:p>
            <a:r>
              <a:rPr lang="en-US" dirty="0"/>
              <a:t>private:</a:t>
            </a:r>
          </a:p>
          <a:p>
            <a:r>
              <a:rPr lang="en-US" dirty="0"/>
              <a:t>    int </a:t>
            </a:r>
            <a:r>
              <a:rPr lang="en-US" dirty="0" err="1"/>
              <a:t>privateVar</a:t>
            </a:r>
            <a:r>
              <a:rPr lang="en-US" dirty="0"/>
              <a:t>;</a:t>
            </a:r>
          </a:p>
          <a:p>
            <a:r>
              <a:rPr lang="en-US" dirty="0"/>
              <a:t>};</a:t>
            </a:r>
          </a:p>
          <a:p>
            <a:endParaRPr lang="en-US" dirty="0"/>
          </a:p>
          <a:p>
            <a:r>
              <a:rPr lang="en-US" dirty="0"/>
              <a:t>class Derived : public Base {</a:t>
            </a:r>
          </a:p>
          <a:p>
            <a:r>
              <a:rPr lang="en-US" dirty="0"/>
              <a:t>    // </a:t>
            </a:r>
            <a:r>
              <a:rPr lang="en-US" dirty="0" err="1"/>
              <a:t>publicVar</a:t>
            </a:r>
            <a:r>
              <a:rPr lang="en-US" dirty="0"/>
              <a:t> is public in Derived</a:t>
            </a:r>
          </a:p>
          <a:p>
            <a:r>
              <a:rPr lang="en-US" dirty="0"/>
              <a:t>    // </a:t>
            </a:r>
            <a:r>
              <a:rPr lang="en-US" dirty="0" err="1"/>
              <a:t>protectedVar</a:t>
            </a:r>
            <a:r>
              <a:rPr lang="en-US" dirty="0"/>
              <a:t> is protected in Derived</a:t>
            </a:r>
          </a:p>
          <a:p>
            <a:r>
              <a:rPr lang="en-US" dirty="0"/>
              <a:t>    // </a:t>
            </a:r>
            <a:r>
              <a:rPr lang="en-US" dirty="0" err="1"/>
              <a:t>privateVar</a:t>
            </a:r>
            <a:r>
              <a:rPr lang="en-US" dirty="0"/>
              <a:t> is inaccessible in Derived</a:t>
            </a:r>
          </a:p>
          <a:p>
            <a:r>
              <a:rPr lang="en-US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633249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BEFB5-B851-154D-DFDD-AB0288E4B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Protected Base Class Inheritance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9509F-0764-8CE4-5AC4-9012E0DCB751}"/>
              </a:ext>
            </a:extLst>
          </p:cNvPr>
          <p:cNvSpPr txBox="1"/>
          <p:nvPr/>
        </p:nvSpPr>
        <p:spPr>
          <a:xfrm>
            <a:off x="6007100" y="1166148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class </a:t>
            </a:r>
            <a:r>
              <a:rPr lang="en-US" b="1" dirty="0"/>
              <a:t>Dog</a:t>
            </a:r>
            <a:r>
              <a:rPr lang="en-US" dirty="0"/>
              <a:t> : protected Animal {</a:t>
            </a:r>
          </a:p>
          <a:p>
            <a:r>
              <a:rPr lang="en-US" dirty="0"/>
              <a:t>public:</a:t>
            </a:r>
          </a:p>
          <a:p>
            <a:r>
              <a:rPr lang="en-US" dirty="0"/>
              <a:t>    void bark() {</a:t>
            </a:r>
          </a:p>
          <a:p>
            <a:r>
              <a:rPr lang="en-US" dirty="0"/>
              <a:t>        speak(); // Can access speak() because it is now protected in Dog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40C6FE-3EF5-C31E-BEA1-83F879617DD3}"/>
              </a:ext>
            </a:extLst>
          </p:cNvPr>
          <p:cNvSpPr txBox="1"/>
          <p:nvPr/>
        </p:nvSpPr>
        <p:spPr>
          <a:xfrm>
            <a:off x="838200" y="1690688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// Base class (Animal)</a:t>
            </a:r>
          </a:p>
          <a:p>
            <a:r>
              <a:rPr lang="en-US" dirty="0"/>
              <a:t>class </a:t>
            </a:r>
            <a:r>
              <a:rPr lang="en-US" b="1" dirty="0"/>
              <a:t>Animal</a:t>
            </a:r>
            <a:r>
              <a:rPr lang="en-US" dirty="0"/>
              <a:t> {</a:t>
            </a:r>
          </a:p>
          <a:p>
            <a:r>
              <a:rPr lang="en-US" dirty="0"/>
              <a:t>public:</a:t>
            </a:r>
          </a:p>
          <a:p>
            <a:r>
              <a:rPr lang="en-US" dirty="0"/>
              <a:t>    void speak() {</a:t>
            </a:r>
          </a:p>
          <a:p>
            <a:r>
              <a:rPr lang="en-US" dirty="0"/>
              <a:t>        // Public method</a:t>
            </a:r>
          </a:p>
          <a:p>
            <a:r>
              <a:rPr lang="en-US" dirty="0"/>
              <a:t>        // Becomes protected in Dog</a:t>
            </a:r>
          </a:p>
          <a:p>
            <a:r>
              <a:rPr lang="en-US" dirty="0"/>
              <a:t>    }</a:t>
            </a:r>
          </a:p>
          <a:p>
            <a:endParaRPr lang="en-US" dirty="0"/>
          </a:p>
          <a:p>
            <a:r>
              <a:rPr lang="en-US" dirty="0"/>
              <a:t>protected:</a:t>
            </a:r>
          </a:p>
          <a:p>
            <a:r>
              <a:rPr lang="en-US" dirty="0"/>
              <a:t>    int age;</a:t>
            </a:r>
          </a:p>
          <a:p>
            <a:r>
              <a:rPr lang="en-US" dirty="0"/>
              <a:t>};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06D162-74AB-CABE-27DA-AF8D06FABE56}"/>
              </a:ext>
            </a:extLst>
          </p:cNvPr>
          <p:cNvSpPr txBox="1"/>
          <p:nvPr/>
        </p:nvSpPr>
        <p:spPr>
          <a:xfrm>
            <a:off x="3606800" y="4529605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int main() {</a:t>
            </a:r>
          </a:p>
          <a:p>
            <a:r>
              <a:rPr lang="en-US" dirty="0"/>
              <a:t>    Dog </a:t>
            </a:r>
            <a:r>
              <a:rPr lang="en-US" dirty="0" err="1"/>
              <a:t>myDog</a:t>
            </a:r>
            <a:r>
              <a:rPr lang="en-US" dirty="0"/>
              <a:t>;</a:t>
            </a:r>
          </a:p>
          <a:p>
            <a:r>
              <a:rPr lang="en-US" dirty="0"/>
              <a:t>    // </a:t>
            </a:r>
            <a:r>
              <a:rPr lang="en-US" dirty="0" err="1"/>
              <a:t>myDog.speak</a:t>
            </a:r>
            <a:r>
              <a:rPr lang="en-US" dirty="0"/>
              <a:t>();  // Error: speak() is protected in Dog</a:t>
            </a:r>
          </a:p>
          <a:p>
            <a:r>
              <a:rPr lang="en-US" dirty="0"/>
              <a:t>    </a:t>
            </a:r>
            <a:r>
              <a:rPr lang="en-US" dirty="0" err="1"/>
              <a:t>myDog.bark</a:t>
            </a:r>
            <a:r>
              <a:rPr lang="en-US" dirty="0"/>
              <a:t>();     // Valid: Can call Dog's public method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455553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7C0AA-A3FB-C085-F2FB-C3C7447DF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Private Base Class Inheritance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428F04-B7FA-6A28-82AA-42F0EEAA8953}"/>
              </a:ext>
            </a:extLst>
          </p:cNvPr>
          <p:cNvSpPr txBox="1"/>
          <p:nvPr/>
        </p:nvSpPr>
        <p:spPr>
          <a:xfrm>
            <a:off x="927100" y="2184549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// Base class (Animal)</a:t>
            </a:r>
          </a:p>
          <a:p>
            <a:r>
              <a:rPr lang="en-US" dirty="0"/>
              <a:t>class Animal {</a:t>
            </a:r>
          </a:p>
          <a:p>
            <a:r>
              <a:rPr lang="en-US" dirty="0"/>
              <a:t>public:</a:t>
            </a:r>
          </a:p>
          <a:p>
            <a:r>
              <a:rPr lang="en-US" dirty="0"/>
              <a:t>    void speak() {</a:t>
            </a:r>
          </a:p>
          <a:p>
            <a:r>
              <a:rPr lang="en-US" dirty="0"/>
              <a:t>        // Public method</a:t>
            </a:r>
          </a:p>
          <a:p>
            <a:r>
              <a:rPr lang="en-US" dirty="0"/>
              <a:t>        // Becomes private in Dog</a:t>
            </a:r>
          </a:p>
          <a:p>
            <a:r>
              <a:rPr lang="en-US" dirty="0"/>
              <a:t>    }</a:t>
            </a:r>
          </a:p>
          <a:p>
            <a:endParaRPr lang="en-US" dirty="0"/>
          </a:p>
          <a:p>
            <a:r>
              <a:rPr lang="en-US" dirty="0"/>
              <a:t>protected:</a:t>
            </a:r>
          </a:p>
          <a:p>
            <a:r>
              <a:rPr lang="en-US" dirty="0"/>
              <a:t>    int age;  // Becomes private in Dog</a:t>
            </a:r>
          </a:p>
          <a:p>
            <a:r>
              <a:rPr lang="en-US" dirty="0"/>
              <a:t>};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DA25A0-289B-67F9-B1FC-6F12B1419F28}"/>
              </a:ext>
            </a:extLst>
          </p:cNvPr>
          <p:cNvSpPr txBox="1"/>
          <p:nvPr/>
        </p:nvSpPr>
        <p:spPr>
          <a:xfrm>
            <a:off x="4762500" y="2333685"/>
            <a:ext cx="74295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 Dog : private Animal {</a:t>
            </a:r>
          </a:p>
          <a:p>
            <a:r>
              <a:rPr lang="en-US" dirty="0"/>
              <a:t>public:</a:t>
            </a:r>
          </a:p>
          <a:p>
            <a:r>
              <a:rPr lang="en-US" dirty="0"/>
              <a:t>    void bark() {</a:t>
            </a:r>
          </a:p>
          <a:p>
            <a:r>
              <a:rPr lang="en-US" dirty="0"/>
              <a:t>        speak(); // Can access speak() because it's private within Dog</a:t>
            </a:r>
          </a:p>
          <a:p>
            <a:r>
              <a:rPr lang="en-US" dirty="0"/>
              <a:t>        age = 5; // Can access protected member because it's private in Dog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826208-2FB1-0ACF-6562-785B0DA96E64}"/>
              </a:ext>
            </a:extLst>
          </p:cNvPr>
          <p:cNvSpPr txBox="1"/>
          <p:nvPr/>
        </p:nvSpPr>
        <p:spPr>
          <a:xfrm>
            <a:off x="5429250" y="5008007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int main() {</a:t>
            </a:r>
          </a:p>
          <a:p>
            <a:r>
              <a:rPr lang="en-US" dirty="0"/>
              <a:t>    Dog </a:t>
            </a:r>
            <a:r>
              <a:rPr lang="en-US" dirty="0" err="1"/>
              <a:t>myDog</a:t>
            </a:r>
            <a:r>
              <a:rPr lang="en-US" dirty="0"/>
              <a:t>;</a:t>
            </a:r>
          </a:p>
          <a:p>
            <a:r>
              <a:rPr lang="en-US" dirty="0"/>
              <a:t>    // </a:t>
            </a:r>
            <a:r>
              <a:rPr lang="en-US" dirty="0" err="1"/>
              <a:t>myDog.speak</a:t>
            </a:r>
            <a:r>
              <a:rPr lang="en-US" dirty="0"/>
              <a:t>();  // Error: speak() is private in Dog</a:t>
            </a:r>
          </a:p>
          <a:p>
            <a:r>
              <a:rPr lang="en-US" dirty="0"/>
              <a:t>    </a:t>
            </a:r>
            <a:r>
              <a:rPr lang="en-US" dirty="0" err="1"/>
              <a:t>myDog.bark</a:t>
            </a:r>
            <a:r>
              <a:rPr lang="en-US" dirty="0"/>
              <a:t>();      // Valid: Can call Dog's public method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54992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EA05CC4E-2198-E778-BB75-E9291AB25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8867" y="177800"/>
            <a:ext cx="8827033" cy="631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3111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F13C5E-BF8C-E0E3-D9D8-53228D9E8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1228458F-AC76-C9CC-C2B6-2D94684A09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8867" y="177800"/>
            <a:ext cx="8827033" cy="631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211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24FB97-FB6D-C2DE-78A3-6CFF02225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B117ECE7-332A-5CFA-D653-FF9C32D30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8867" y="177800"/>
            <a:ext cx="8827033" cy="631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1109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CDD2EE-5B08-C82D-3AF4-919D52E10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91B480A8-6802-29C4-8B6A-8F08EDE06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8867" y="177800"/>
            <a:ext cx="8827033" cy="631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85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34338-E751-B3BB-B744-85F090876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Deriving a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4745D-69C9-E26F-3E99-5F23B3DF1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class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DerivedClass</a:t>
            </a:r>
            <a:r>
              <a:rPr lang="en-US" dirty="0"/>
              <a:t> : </a:t>
            </a:r>
            <a:r>
              <a:rPr lang="en-US" dirty="0" err="1"/>
              <a:t>access_specifier</a:t>
            </a:r>
            <a:r>
              <a:rPr lang="en-US" dirty="0"/>
              <a:t> </a:t>
            </a:r>
            <a:r>
              <a:rPr lang="en-US" dirty="0" err="1"/>
              <a:t>BaseClass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91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67727-D412-D0F9-619A-E39400F75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Constructor and Destructor Behavior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53C5CF-02D4-C346-7C79-63CCB7394C10}"/>
              </a:ext>
            </a:extLst>
          </p:cNvPr>
          <p:cNvSpPr txBox="1"/>
          <p:nvPr/>
        </p:nvSpPr>
        <p:spPr>
          <a:xfrm>
            <a:off x="838200" y="1690688"/>
            <a:ext cx="610035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 </a:t>
            </a:r>
            <a:r>
              <a:rPr lang="en-US" b="1" dirty="0"/>
              <a:t>Base</a:t>
            </a:r>
            <a:r>
              <a:rPr lang="en-US" dirty="0"/>
              <a:t> {</a:t>
            </a:r>
          </a:p>
          <a:p>
            <a:r>
              <a:rPr lang="en-US" dirty="0"/>
              <a:t>public:</a:t>
            </a:r>
          </a:p>
          <a:p>
            <a:r>
              <a:rPr lang="en-US" dirty="0"/>
              <a:t>    Base() {</a:t>
            </a:r>
          </a:p>
          <a:p>
            <a:r>
              <a:rPr lang="en-US" dirty="0"/>
              <a:t>        </a:t>
            </a:r>
            <a:r>
              <a:rPr lang="en-US" dirty="0" err="1"/>
              <a:t>cout</a:t>
            </a:r>
            <a:r>
              <a:rPr lang="en-US" dirty="0"/>
              <a:t> &lt;&lt; "Base class constructor called"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~Base() {</a:t>
            </a:r>
          </a:p>
          <a:p>
            <a:r>
              <a:rPr lang="en-US" dirty="0"/>
              <a:t>        </a:t>
            </a:r>
            <a:r>
              <a:rPr lang="en-US" dirty="0" err="1"/>
              <a:t>cout</a:t>
            </a:r>
            <a:r>
              <a:rPr lang="en-US" dirty="0"/>
              <a:t> &lt;&lt; "Base class destructor called"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7706F-435B-C107-214E-35526B736610}"/>
              </a:ext>
            </a:extLst>
          </p:cNvPr>
          <p:cNvSpPr txBox="1"/>
          <p:nvPr/>
        </p:nvSpPr>
        <p:spPr>
          <a:xfrm>
            <a:off x="6433457" y="1690688"/>
            <a:ext cx="610035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 </a:t>
            </a:r>
            <a:r>
              <a:rPr lang="en-US" b="1" dirty="0"/>
              <a:t>Derived</a:t>
            </a:r>
            <a:r>
              <a:rPr lang="en-US" dirty="0"/>
              <a:t> : public </a:t>
            </a:r>
            <a:r>
              <a:rPr lang="en-US" b="1" dirty="0"/>
              <a:t>Base</a:t>
            </a:r>
            <a:r>
              <a:rPr lang="en-US" dirty="0"/>
              <a:t> {</a:t>
            </a:r>
          </a:p>
          <a:p>
            <a:r>
              <a:rPr lang="en-US" dirty="0"/>
              <a:t>public:</a:t>
            </a:r>
          </a:p>
          <a:p>
            <a:r>
              <a:rPr lang="en-US" dirty="0"/>
              <a:t>    Derived() {</a:t>
            </a:r>
          </a:p>
          <a:p>
            <a:r>
              <a:rPr lang="en-US" dirty="0"/>
              <a:t>        </a:t>
            </a:r>
            <a:r>
              <a:rPr lang="en-US" dirty="0" err="1"/>
              <a:t>cout</a:t>
            </a:r>
            <a:r>
              <a:rPr lang="en-US" dirty="0"/>
              <a:t> &lt;&lt; "Derived class constructor called"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~Derived() {</a:t>
            </a:r>
          </a:p>
          <a:p>
            <a:r>
              <a:rPr lang="en-US" dirty="0"/>
              <a:t>        </a:t>
            </a:r>
            <a:r>
              <a:rPr lang="en-US" dirty="0" err="1"/>
              <a:t>cout</a:t>
            </a:r>
            <a:r>
              <a:rPr lang="en-US" dirty="0"/>
              <a:t> &lt;&lt; "Derived class destructor called"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0C633E-D6DF-3614-2E28-9B54A2C73A0F}"/>
              </a:ext>
            </a:extLst>
          </p:cNvPr>
          <p:cNvSpPr txBox="1"/>
          <p:nvPr/>
        </p:nvSpPr>
        <p:spPr>
          <a:xfrm>
            <a:off x="3803469" y="5167312"/>
            <a:ext cx="62701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int main() {</a:t>
            </a:r>
          </a:p>
          <a:p>
            <a:r>
              <a:rPr lang="en-US" dirty="0"/>
              <a:t>    Derived d; // Creating an object of Derived class</a:t>
            </a:r>
          </a:p>
          <a:p>
            <a:r>
              <a:rPr lang="en-US" dirty="0"/>
              <a:t>    return 0;</a:t>
            </a:r>
          </a:p>
          <a:p>
            <a:r>
              <a:rPr lang="en-US" dirty="0"/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738D47-88C3-1341-F143-03FB5774496D}"/>
              </a:ext>
            </a:extLst>
          </p:cNvPr>
          <p:cNvSpPr txBox="1"/>
          <p:nvPr/>
        </p:nvSpPr>
        <p:spPr>
          <a:xfrm>
            <a:off x="8218715" y="4121497"/>
            <a:ext cx="62701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Base class constructor called</a:t>
            </a:r>
          </a:p>
          <a:p>
            <a:r>
              <a:rPr lang="en-US" dirty="0">
                <a:solidFill>
                  <a:srgbClr val="FF0000"/>
                </a:solidFill>
              </a:rPr>
              <a:t>Derived class constructor called</a:t>
            </a:r>
          </a:p>
          <a:p>
            <a:r>
              <a:rPr lang="en-US" dirty="0">
                <a:solidFill>
                  <a:srgbClr val="FF0000"/>
                </a:solidFill>
              </a:rPr>
              <a:t>Derived class destructor called</a:t>
            </a:r>
          </a:p>
          <a:p>
            <a:r>
              <a:rPr lang="en-US" dirty="0">
                <a:solidFill>
                  <a:srgbClr val="FF0000"/>
                </a:solidFill>
              </a:rPr>
              <a:t>Base class destructor called</a:t>
            </a:r>
          </a:p>
        </p:txBody>
      </p:sp>
    </p:spTree>
    <p:extLst>
      <p:ext uri="{BB962C8B-B14F-4D97-AF65-F5344CB8AC3E}">
        <p14:creationId xmlns:p14="http://schemas.microsoft.com/office/powerpoint/2010/main" val="52327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class&#10;&#10;Description automatically generated">
            <a:extLst>
              <a:ext uri="{FF2B5EF4-FFF2-40B4-BE49-F238E27FC236}">
                <a16:creationId xmlns:a16="http://schemas.microsoft.com/office/drawing/2014/main" id="{7C3D9C76-E0A9-7FBC-A088-2035011B6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14631" y="643466"/>
            <a:ext cx="8162737" cy="5571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AA1198-2EE9-8823-23A6-63965EDA95FF}"/>
              </a:ext>
            </a:extLst>
          </p:cNvPr>
          <p:cNvSpPr txBox="1"/>
          <p:nvPr/>
        </p:nvSpPr>
        <p:spPr>
          <a:xfrm>
            <a:off x="6498771" y="1546162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Student(char* n, int a, char* </a:t>
            </a:r>
            <a:r>
              <a:rPr lang="en-US" b="1" dirty="0" err="1"/>
              <a:t>i</a:t>
            </a:r>
            <a:r>
              <a:rPr lang="en-US" b="1" dirty="0"/>
              <a:t>) : Person(n, a) </a:t>
            </a:r>
          </a:p>
        </p:txBody>
      </p:sp>
    </p:spTree>
    <p:extLst>
      <p:ext uri="{BB962C8B-B14F-4D97-AF65-F5344CB8AC3E}">
        <p14:creationId xmlns:p14="http://schemas.microsoft.com/office/powerpoint/2010/main" val="482210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person part&#10;&#10;Description automatically generated">
            <a:extLst>
              <a:ext uri="{FF2B5EF4-FFF2-40B4-BE49-F238E27FC236}">
                <a16:creationId xmlns:a16="http://schemas.microsoft.com/office/drawing/2014/main" id="{D1D01B95-35AA-1DE9-C316-1C4F4F20B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86479" y="643466"/>
            <a:ext cx="781904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9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white text on a white background&#10;&#10;Description automatically generated">
            <a:extLst>
              <a:ext uri="{FF2B5EF4-FFF2-40B4-BE49-F238E27FC236}">
                <a16:creationId xmlns:a16="http://schemas.microsoft.com/office/drawing/2014/main" id="{6632C85E-FE0C-8815-0842-F8670AE7B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86479" y="643466"/>
            <a:ext cx="781904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372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43DF-1543-9F2A-31ED-C27742FA9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Protected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F1913-3979-FE76-9773-4DFFC6F3E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6268" y="1969317"/>
            <a:ext cx="7339149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class Base {</a:t>
            </a:r>
          </a:p>
          <a:p>
            <a:pPr marL="0" indent="0">
              <a:buNone/>
            </a:pPr>
            <a:r>
              <a:rPr lang="en-US" dirty="0"/>
              <a:t>protected:</a:t>
            </a:r>
          </a:p>
          <a:p>
            <a:pPr marL="0" indent="0">
              <a:buNone/>
            </a:pPr>
            <a:r>
              <a:rPr lang="en-US" dirty="0"/>
              <a:t>    int </a:t>
            </a:r>
            <a:r>
              <a:rPr lang="en-US" dirty="0" err="1"/>
              <a:t>protectedData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class Derived : public Base {</a:t>
            </a:r>
          </a:p>
          <a:p>
            <a:pPr marL="0" indent="0">
              <a:buNone/>
            </a:pPr>
            <a:r>
              <a:rPr lang="en-US" dirty="0"/>
              <a:t>public:</a:t>
            </a:r>
          </a:p>
          <a:p>
            <a:pPr marL="0" indent="0">
              <a:buNone/>
            </a:pPr>
            <a:r>
              <a:rPr lang="en-US" dirty="0"/>
              <a:t>    void </a:t>
            </a:r>
            <a:r>
              <a:rPr lang="en-US" dirty="0" err="1"/>
              <a:t>accessBaseData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/>
              <a:t>        // Can access </a:t>
            </a:r>
            <a:r>
              <a:rPr lang="en-US" dirty="0" err="1"/>
              <a:t>protectedData</a:t>
            </a:r>
            <a:r>
              <a:rPr lang="en-US" dirty="0"/>
              <a:t> because it's inherited as protected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protectedData</a:t>
            </a:r>
            <a:r>
              <a:rPr lang="en-US" dirty="0"/>
              <a:t> = 10;</a:t>
            </a:r>
          </a:p>
          <a:p>
            <a:pPr marL="0" indent="0">
              <a:buNone/>
            </a:pPr>
            <a:r>
              <a:rPr lang="en-US" dirty="0"/>
              <a:t>    }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643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1159</Words>
  <Application>Microsoft Macintosh PowerPoint</Application>
  <PresentationFormat>Widescreen</PresentationFormat>
  <Paragraphs>261</Paragraphs>
  <Slides>38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Deriving a Class</vt:lpstr>
      <vt:lpstr>Constructor and Destructor Behavior</vt:lpstr>
      <vt:lpstr>PowerPoint Presentation</vt:lpstr>
      <vt:lpstr>PowerPoint Presentation</vt:lpstr>
      <vt:lpstr>PowerPoint Presentation</vt:lpstr>
      <vt:lpstr>Protected</vt:lpstr>
      <vt:lpstr>Virtual Functions</vt:lpstr>
      <vt:lpstr>Why Virtual Functions are Useful</vt:lpstr>
      <vt:lpstr>PowerPoint Presentation</vt:lpstr>
      <vt:lpstr>PowerPoint Presentation</vt:lpstr>
      <vt:lpstr>PowerPoint Presentation</vt:lpstr>
      <vt:lpstr>Case 1: When an Inherited Member’s Name is Reused in the Derived Class: </vt:lpstr>
      <vt:lpstr>Case 2: When Two or More Base Classes Define an Inherited Member with the Same Name</vt:lpstr>
      <vt:lpstr>PowerPoint Presentation</vt:lpstr>
      <vt:lpstr>PowerPoint Presentation</vt:lpstr>
      <vt:lpstr>PowerPoint Presentation</vt:lpstr>
      <vt:lpstr>PowerPoint Presentation</vt:lpstr>
      <vt:lpstr>Instance Determination</vt:lpstr>
      <vt:lpstr>PowerPoint Presentation</vt:lpstr>
      <vt:lpstr>Providing a Definition for Virtual Functions</vt:lpstr>
      <vt:lpstr>Pure Virtual Functions and Abstract Classes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Public Base Class Inheritance</vt:lpstr>
      <vt:lpstr>Protected Base Class Inheritance</vt:lpstr>
      <vt:lpstr>Private Base Class Inheritance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SYED TAUHID ULLAH SHAH</dc:creator>
  <cp:lastModifiedBy>SYED TAUHID ULLAH SHAH</cp:lastModifiedBy>
  <cp:revision>136</cp:revision>
  <dcterms:created xsi:type="dcterms:W3CDTF">2024-09-20T15:32:18Z</dcterms:created>
  <dcterms:modified xsi:type="dcterms:W3CDTF">2024-09-23T05:18:21Z</dcterms:modified>
</cp:coreProperties>
</file>